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7" r:id="rId5"/>
    <p:sldId id="269" r:id="rId6"/>
    <p:sldId id="271" r:id="rId7"/>
    <p:sldId id="272" r:id="rId8"/>
    <p:sldId id="273" r:id="rId9"/>
    <p:sldId id="258" r:id="rId10"/>
    <p:sldId id="259" r:id="rId11"/>
    <p:sldId id="274" r:id="rId12"/>
    <p:sldId id="276" r:id="rId13"/>
    <p:sldId id="275" r:id="rId14"/>
    <p:sldId id="278" r:id="rId15"/>
    <p:sldId id="282" r:id="rId16"/>
    <p:sldId id="281" r:id="rId17"/>
    <p:sldId id="279" r:id="rId18"/>
    <p:sldId id="280" r:id="rId19"/>
    <p:sldId id="283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Oe17VDojTHowmhGZg9Gg38c7t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44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201B43-272E-4541-B4D3-2579F8F1F613}">
  <a:tblStyle styleId="{83201B43-272E-4541-B4D3-2579F8F1F6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customschemas.google.com/relationships/presentationmetadata" Target="meta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5791E7-E974-3A38-2D76-4EDEC99AE5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819FBA-85F3-2FE7-B342-9AD84CD348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01A85-3123-4055-BBFD-88110BAD172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AD33C-9312-88CF-5AC2-9A8A7FAAF5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94B47-E2CD-593F-1FAA-43A2F8C324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A01BF-3250-4918-A96E-F09A67492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81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fd54086c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9fd54086cc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29fd54086cc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28" name="Picture 4" descr="Heroes Made • GG4L - The Global Grid 4 Learning">
            <a:extLst>
              <a:ext uri="{FF2B5EF4-FFF2-40B4-BE49-F238E27FC236}">
                <a16:creationId xmlns:a16="http://schemas.microsoft.com/office/drawing/2014/main" id="{459D9D3B-2E4A-4957-761E-194CF1FFD0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165" y="6042842"/>
            <a:ext cx="1652575" cy="69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2"/>
          <p:cNvSpPr txBox="1"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>
              <a:spcAft>
                <a:spcPts val="1000"/>
              </a:spcAft>
            </a:pPr>
            <a:r>
              <a:rPr lang="en-US" b="1" dirty="0"/>
              <a:t>Hero Buddy</a:t>
            </a:r>
            <a:br>
              <a:rPr lang="en-US" dirty="0"/>
            </a:br>
            <a:r>
              <a:rPr lang="en-US" dirty="0"/>
              <a:t>AI-Powered SEL Chatbot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F5B348-9B74-FB6E-4265-87BDB718C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" b="-4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ThinkEd Unveils Heroes Made U.S. Launch: Making SEL Simple and Exciting">
            <a:extLst>
              <a:ext uri="{FF2B5EF4-FFF2-40B4-BE49-F238E27FC236}">
                <a16:creationId xmlns:a16="http://schemas.microsoft.com/office/drawing/2014/main" id="{264A1F51-392B-0B5D-A91F-86E5D4580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221" y="5326506"/>
            <a:ext cx="3198127" cy="15162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A2713-C493-5FB3-F4AA-BCC39E207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9764" y="1168455"/>
            <a:ext cx="5152143" cy="65598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Website 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F61D7-EA1C-C075-FD8D-F30D3F163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55" y="576470"/>
            <a:ext cx="5785183" cy="5400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5B79B3-47C9-AED9-6ABE-D38F24C20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44" y="1964235"/>
            <a:ext cx="5456582" cy="306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67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DE76-6F85-A53F-E570-06C0B50D2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4919"/>
            <a:ext cx="9144000" cy="825707"/>
          </a:xfrm>
        </p:spPr>
        <p:txBody>
          <a:bodyPr>
            <a:normAutofit fontScale="90000"/>
          </a:bodyPr>
          <a:lstStyle/>
          <a:p>
            <a:r>
              <a:rPr lang="en-US" dirty="0"/>
              <a:t>LLM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ABB23-B6A5-9E31-3CC4-416919473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472677"/>
            <a:ext cx="10058400" cy="1043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06BB38-CC26-C67A-18EB-16088C28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365308"/>
            <a:ext cx="10058400" cy="805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D06513-908E-E870-3302-0AEF281F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745" y="2050980"/>
            <a:ext cx="7315200" cy="100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83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5821-14B3-FC13-64B7-DA0DC4313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5041"/>
            <a:ext cx="9144000" cy="974794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CCED4E-B758-366A-56DE-776C97CB6138}"/>
              </a:ext>
            </a:extLst>
          </p:cNvPr>
          <p:cNvSpPr txBox="1">
            <a:spLocks/>
          </p:cNvSpPr>
          <p:nvPr/>
        </p:nvSpPr>
        <p:spPr>
          <a:xfrm>
            <a:off x="1179442" y="1611159"/>
            <a:ext cx="9833114" cy="97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/>
              <a:t>Leveraging Voice Analysis for Emotion Recognition</a:t>
            </a:r>
          </a:p>
        </p:txBody>
      </p:sp>
      <p:pic>
        <p:nvPicPr>
          <p:cNvPr id="4100" name="Picture 4" descr="Making voice chatbots more effective by design">
            <a:extLst>
              <a:ext uri="{FF2B5EF4-FFF2-40B4-BE49-F238E27FC236}">
                <a16:creationId xmlns:a16="http://schemas.microsoft.com/office/drawing/2014/main" id="{005AA17B-FB0F-978C-AB28-5AD054AEB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06" y="2810571"/>
            <a:ext cx="6562386" cy="349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233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5821-14B3-FC13-64B7-DA0DC4313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5041"/>
            <a:ext cx="9144000" cy="974794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3074" name="Picture 2" descr="Screenshot of the RAG pattern with index.">
            <a:extLst>
              <a:ext uri="{FF2B5EF4-FFF2-40B4-BE49-F238E27FC236}">
                <a16:creationId xmlns:a16="http://schemas.microsoft.com/office/drawing/2014/main" id="{0A904662-B666-1744-FA51-EAD4758AA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82" y="3594032"/>
            <a:ext cx="10025235" cy="125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1D5D051-93D8-BAB0-6D7B-553984655EFD}"/>
              </a:ext>
            </a:extLst>
          </p:cNvPr>
          <p:cNvSpPr txBox="1">
            <a:spLocks/>
          </p:cNvSpPr>
          <p:nvPr/>
        </p:nvSpPr>
        <p:spPr>
          <a:xfrm>
            <a:off x="1179443" y="1406663"/>
            <a:ext cx="9833114" cy="97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/>
              <a:t>Retrieval augmented generation and indexes</a:t>
            </a:r>
          </a:p>
        </p:txBody>
      </p:sp>
    </p:spTree>
    <p:extLst>
      <p:ext uri="{BB962C8B-B14F-4D97-AF65-F5344CB8AC3E}">
        <p14:creationId xmlns:p14="http://schemas.microsoft.com/office/powerpoint/2010/main" val="2974871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5821-14B3-FC13-64B7-DA0DC4313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5041"/>
            <a:ext cx="9144000" cy="974794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1026" name="Picture 2" descr="Introducing Azure Cosmos DB for MongoDB vCore: Now Generally Available! - Azure  Cosmos DB Blog">
            <a:extLst>
              <a:ext uri="{FF2B5EF4-FFF2-40B4-BE49-F238E27FC236}">
                <a16:creationId xmlns:a16="http://schemas.microsoft.com/office/drawing/2014/main" id="{30069E23-E29C-6577-3624-5F7E9467A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454" y="2532201"/>
            <a:ext cx="3203091" cy="344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6AE05F-73C9-3C54-BBA2-3BE82A35D6B3}"/>
              </a:ext>
            </a:extLst>
          </p:cNvPr>
          <p:cNvSpPr txBox="1">
            <a:spLocks/>
          </p:cNvSpPr>
          <p:nvPr/>
        </p:nvSpPr>
        <p:spPr>
          <a:xfrm>
            <a:off x="2357229" y="1794841"/>
            <a:ext cx="7477540" cy="602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/>
              <a:t>Azure Cosmos DB for MongoDB</a:t>
            </a:r>
          </a:p>
        </p:txBody>
      </p:sp>
    </p:spTree>
    <p:extLst>
      <p:ext uri="{BB962C8B-B14F-4D97-AF65-F5344CB8AC3E}">
        <p14:creationId xmlns:p14="http://schemas.microsoft.com/office/powerpoint/2010/main" val="611747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5821-14B3-FC13-64B7-DA0DC4313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5041"/>
            <a:ext cx="9144000" cy="974794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2050" name="Picture 2" descr="Diagram of evaluate generative AI quality applications in AI Studio.">
            <a:extLst>
              <a:ext uri="{FF2B5EF4-FFF2-40B4-BE49-F238E27FC236}">
                <a16:creationId xmlns:a16="http://schemas.microsoft.com/office/drawing/2014/main" id="{8D4784D2-5E37-F2A4-8483-E17AB6648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4"/>
          <a:stretch/>
        </p:blipFill>
        <p:spPr bwMode="auto">
          <a:xfrm>
            <a:off x="2107508" y="2759799"/>
            <a:ext cx="8111987" cy="34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6D804B7-BDD9-92F7-3BB7-400AF757B494}"/>
              </a:ext>
            </a:extLst>
          </p:cNvPr>
          <p:cNvSpPr txBox="1">
            <a:spLocks/>
          </p:cNvSpPr>
          <p:nvPr/>
        </p:nvSpPr>
        <p:spPr>
          <a:xfrm>
            <a:off x="2084318" y="1871999"/>
            <a:ext cx="8023363" cy="67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/>
              <a:t>Evaluate generative AI application quality </a:t>
            </a:r>
          </a:p>
          <a:p>
            <a:r>
              <a:rPr lang="en-US" sz="3000" dirty="0"/>
              <a:t>With Azure AI Studio</a:t>
            </a:r>
          </a:p>
        </p:txBody>
      </p:sp>
    </p:spTree>
    <p:extLst>
      <p:ext uri="{BB962C8B-B14F-4D97-AF65-F5344CB8AC3E}">
        <p14:creationId xmlns:p14="http://schemas.microsoft.com/office/powerpoint/2010/main" val="1338307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S][FE][BE] How to make Q/A effective – Learning Management System">
            <a:extLst>
              <a:ext uri="{FF2B5EF4-FFF2-40B4-BE49-F238E27FC236}">
                <a16:creationId xmlns:a16="http://schemas.microsoft.com/office/drawing/2014/main" id="{4D799F18-ED88-FEC4-B499-D1615BBBA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540" y="771317"/>
            <a:ext cx="7224920" cy="452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43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4488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F86D5-F099-D4A4-3A01-61C4133AF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88308"/>
            <a:ext cx="7188989" cy="10214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Who Are We?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A5A8DD8E-FA0C-514F-B457-0B78887897D3}"/>
              </a:ext>
            </a:extLst>
          </p:cNvPr>
          <p:cNvSpPr txBox="1">
            <a:spLocks/>
          </p:cNvSpPr>
          <p:nvPr/>
        </p:nvSpPr>
        <p:spPr>
          <a:xfrm>
            <a:off x="4828526" y="4852455"/>
            <a:ext cx="2522017" cy="685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93192" indent="-349504">
              <a:spcBef>
                <a:spcPts val="860"/>
              </a:spcBef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Aseel Sabri</a:t>
            </a: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020A653-6212-7442-11DC-B33A2E85F956}"/>
              </a:ext>
            </a:extLst>
          </p:cNvPr>
          <p:cNvSpPr txBox="1">
            <a:spLocks/>
          </p:cNvSpPr>
          <p:nvPr/>
        </p:nvSpPr>
        <p:spPr>
          <a:xfrm>
            <a:off x="8185175" y="4852454"/>
            <a:ext cx="2522017" cy="685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93192" indent="-349504">
              <a:spcBef>
                <a:spcPts val="860"/>
              </a:spcBef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Christoforos Seas</a:t>
            </a: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E1B5443-E583-BE7F-AACF-CBCD220FA8C0}"/>
              </a:ext>
            </a:extLst>
          </p:cNvPr>
          <p:cNvSpPr txBox="1">
            <a:spLocks/>
          </p:cNvSpPr>
          <p:nvPr/>
        </p:nvSpPr>
        <p:spPr>
          <a:xfrm>
            <a:off x="1495250" y="4851133"/>
            <a:ext cx="2522017" cy="685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93192" indent="-349504">
              <a:spcBef>
                <a:spcPts val="860"/>
              </a:spcBef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Qutaiba 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Olayyan</a:t>
            </a:r>
            <a:endParaRPr lang="en-US" sz="22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erson in a white shirt&#10;&#10;Description automatically generated">
            <a:extLst>
              <a:ext uri="{FF2B5EF4-FFF2-40B4-BE49-F238E27FC236}">
                <a16:creationId xmlns:a16="http://schemas.microsoft.com/office/drawing/2014/main" id="{144CDF81-75C8-17DF-FD68-16BB87C24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31" t="851" r="4297" b="43945"/>
          <a:stretch/>
        </p:blipFill>
        <p:spPr>
          <a:xfrm>
            <a:off x="1607438" y="2476060"/>
            <a:ext cx="2363289" cy="2271532"/>
          </a:xfrm>
          <a:prstGeom prst="rect">
            <a:avLst/>
          </a:prstGeom>
        </p:spPr>
      </p:pic>
      <p:pic>
        <p:nvPicPr>
          <p:cNvPr id="7" name="Picture 6" descr="A person wearing a white scarf and black and white dress standing on a stone wall&#10;&#10;Description automatically generated">
            <a:extLst>
              <a:ext uri="{FF2B5EF4-FFF2-40B4-BE49-F238E27FC236}">
                <a16:creationId xmlns:a16="http://schemas.microsoft.com/office/drawing/2014/main" id="{BA8FEE90-7352-C440-4356-975A766539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5" t="7941" r="865" b="26471"/>
          <a:stretch/>
        </p:blipFill>
        <p:spPr>
          <a:xfrm>
            <a:off x="4916318" y="2476060"/>
            <a:ext cx="2363289" cy="2271531"/>
          </a:xfrm>
          <a:prstGeom prst="rect">
            <a:avLst/>
          </a:prstGeom>
        </p:spPr>
      </p:pic>
      <p:pic>
        <p:nvPicPr>
          <p:cNvPr id="8" name="Picture 7" descr="A person in a suit and tie&#10;&#10;Description automatically generated">
            <a:extLst>
              <a:ext uri="{FF2B5EF4-FFF2-40B4-BE49-F238E27FC236}">
                <a16:creationId xmlns:a16="http://schemas.microsoft.com/office/drawing/2014/main" id="{8B45EBB6-A109-6B6E-C4D8-07961829FB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3" t="9911" r="855" b="20003"/>
          <a:stretch/>
        </p:blipFill>
        <p:spPr>
          <a:xfrm>
            <a:off x="8225198" y="2519987"/>
            <a:ext cx="2359364" cy="22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4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31B08-F4FE-484F-C234-FB324ACFF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Heroes Made Ltd. - Empowering Young Heroes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0A387-465F-ED12-127A-FD89FB2F6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Empowering Social-Emotional Learning (SEL) in Elementary Schools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Zero-prep, user-friendly platform for teachers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Customizable, immersive storybooks for students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Encourages uniqueness and embraces diversity by utilizing student avatars.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 descr="ThinkEd Unveils Heroes Made U.S. Launch: Making SEL Simple and Exciting">
            <a:extLst>
              <a:ext uri="{FF2B5EF4-FFF2-40B4-BE49-F238E27FC236}">
                <a16:creationId xmlns:a16="http://schemas.microsoft.com/office/drawing/2014/main" id="{B11B6EE5-812C-C25D-6F1D-582EEC07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999433"/>
            <a:ext cx="5458968" cy="285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86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73AC7-DFCD-80A6-3084-E9CDB88D7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5425781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Current Limitations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7C6313-2D7F-0111-5B79-8127DDD38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908" y="3700594"/>
            <a:ext cx="5425781" cy="1655762"/>
          </a:xfrm>
        </p:spPr>
        <p:txBody>
          <a:bodyPr>
            <a:normAutofit/>
          </a:bodyPr>
          <a:lstStyle/>
          <a:p>
            <a:pPr marL="393700" indent="-342900" algn="l">
              <a:buChar char="•"/>
            </a:pPr>
            <a:r>
              <a:rPr lang="en-US" sz="2200" dirty="0"/>
              <a:t>Need for assistant outside school-hours </a:t>
            </a:r>
          </a:p>
          <a:p>
            <a:pPr marL="393700" indent="-342900" algn="l">
              <a:buChar char="•"/>
            </a:pPr>
            <a:r>
              <a:rPr lang="en-US" sz="2200" dirty="0"/>
              <a:t>Help students identifying and managing their emotions at any time</a:t>
            </a:r>
          </a:p>
          <a:p>
            <a:pPr marL="393700" indent="-342900" algn="l">
              <a:buChar char="•"/>
            </a:pPr>
            <a:endParaRPr lang="en-US" sz="2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71E9-D5FD-E9C7-672C-9FAEF18DE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4221" y="864786"/>
            <a:ext cx="9144000" cy="2387600"/>
          </a:xfrm>
        </p:spPr>
        <p:txBody>
          <a:bodyPr/>
          <a:lstStyle/>
          <a:p>
            <a:r>
              <a:rPr lang="en-US" dirty="0"/>
              <a:t>Hero Buddy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9E930D-8568-2836-6C0A-A6BA23D7C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6174" y="3580412"/>
            <a:ext cx="6209732" cy="1655762"/>
          </a:xfrm>
        </p:spPr>
        <p:txBody>
          <a:bodyPr>
            <a:normAutofit/>
          </a:bodyPr>
          <a:lstStyle/>
          <a:p>
            <a:pPr algn="l">
              <a:buChar char="•"/>
            </a:pPr>
            <a:r>
              <a:rPr lang="en-US" dirty="0"/>
              <a:t>Social and Emotional Support and Guidance</a:t>
            </a:r>
            <a:endParaRPr lang="en-US"/>
          </a:p>
          <a:p>
            <a:pPr algn="l">
              <a:buChar char="•"/>
            </a:pPr>
            <a:r>
              <a:rPr lang="en-US" dirty="0"/>
              <a:t>SEL Competencies Incorporation</a:t>
            </a:r>
          </a:p>
          <a:p>
            <a:pPr algn="l">
              <a:buChar char="•"/>
            </a:pPr>
            <a:r>
              <a:rPr lang="en-US" dirty="0"/>
              <a:t>COPPA Compliance</a:t>
            </a:r>
          </a:p>
          <a:p>
            <a:pPr marL="50800" indent="0" algn="l"/>
            <a:endParaRPr lang="en-US" dirty="0"/>
          </a:p>
        </p:txBody>
      </p:sp>
      <p:pic>
        <p:nvPicPr>
          <p:cNvPr id="5" name="Picture 4" descr="A cartoon robot in a circle&#10;&#10;Description automatically generated">
            <a:extLst>
              <a:ext uri="{FF2B5EF4-FFF2-40B4-BE49-F238E27FC236}">
                <a16:creationId xmlns:a16="http://schemas.microsoft.com/office/drawing/2014/main" id="{B4FD012C-C10A-9A82-B5AC-942900046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-4"/>
          <a:stretch/>
        </p:blipFill>
        <p:spPr>
          <a:xfrm>
            <a:off x="216343" y="663114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51995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rgbClr val="1BBAB8"/>
          </a:solidFill>
          <a:ln>
            <a:solidFill>
              <a:srgbClr val="1BB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Architecture Design</a:t>
            </a:r>
          </a:p>
        </p:txBody>
      </p:sp>
      <p:pic>
        <p:nvPicPr>
          <p:cNvPr id="2" name="Picture 1" descr="A diagram of a machine&#10;&#10;Description automatically generated">
            <a:extLst>
              <a:ext uri="{FF2B5EF4-FFF2-40B4-BE49-F238E27FC236}">
                <a16:creationId xmlns:a16="http://schemas.microsoft.com/office/drawing/2014/main" id="{687598DA-B666-3F7B-D2EA-EB9A332BD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015" y="1771366"/>
            <a:ext cx="7813523" cy="4384523"/>
          </a:xfrm>
          <a:prstGeom prst="rect">
            <a:avLst/>
          </a:prstGeom>
        </p:spPr>
      </p:pic>
      <p:pic>
        <p:nvPicPr>
          <p:cNvPr id="4" name="Picture 3" descr="A diagram of a machine&#10;&#10;Description automatically generated">
            <a:extLst>
              <a:ext uri="{FF2B5EF4-FFF2-40B4-BE49-F238E27FC236}">
                <a16:creationId xmlns:a16="http://schemas.microsoft.com/office/drawing/2014/main" id="{1EC8A25B-49CF-AE83-29D5-37EF7A1EC1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7" t="1237"/>
          <a:stretch/>
        </p:blipFill>
        <p:spPr>
          <a:xfrm>
            <a:off x="2087217" y="1771365"/>
            <a:ext cx="8103110" cy="45435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Google Shape;110;g29fd54086cc_0_6"/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  <a:buSzPts val="4400"/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Chatbot Flow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1" descr="A diagram of a process&#10;&#10;Description automatically generated">
            <a:extLst>
              <a:ext uri="{FF2B5EF4-FFF2-40B4-BE49-F238E27FC236}">
                <a16:creationId xmlns:a16="http://schemas.microsoft.com/office/drawing/2014/main" id="{7B98DE10-67CC-7D4B-A639-796DB62A3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5" t="989" b="1065"/>
          <a:stretch/>
        </p:blipFill>
        <p:spPr>
          <a:xfrm>
            <a:off x="5844209" y="680547"/>
            <a:ext cx="4720779" cy="54336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5F2A3-F853-4EBD-ED9C-65DBF5CB9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8493" y="291743"/>
            <a:ext cx="5387224" cy="1016968"/>
          </a:xfrm>
        </p:spPr>
        <p:txBody>
          <a:bodyPr>
            <a:normAutofit/>
          </a:bodyPr>
          <a:lstStyle/>
          <a:p>
            <a:r>
              <a:rPr lang="en-US" sz="4800" dirty="0"/>
              <a:t>Mobile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A60ECC-4A45-44EE-ED05-38F39B7D1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980" y="1445609"/>
            <a:ext cx="5919144" cy="5120648"/>
          </a:xfrm>
        </p:spPr>
        <p:txBody>
          <a:bodyPr>
            <a:normAutofit/>
          </a:bodyPr>
          <a:lstStyle/>
          <a:p>
            <a:pPr marL="50800" indent="0" algn="l"/>
            <a:r>
              <a:rPr lang="en-US" dirty="0"/>
              <a:t>Our client needs this chatbot to be a mobile (Android / iOS) application.</a:t>
            </a:r>
          </a:p>
          <a:p>
            <a:pPr marL="50800" indent="0" algn="l"/>
            <a:r>
              <a:rPr lang="en-US" dirty="0"/>
              <a:t>Flutter generates an app that can run on: </a:t>
            </a:r>
          </a:p>
          <a:p>
            <a:pPr marL="393700" indent="-342900" algn="l">
              <a:buFont typeface="Arial" panose="020B0604020202020204" pitchFamily="34" charset="0"/>
              <a:buChar char="•"/>
            </a:pPr>
            <a:r>
              <a:rPr lang="en-US" dirty="0"/>
              <a:t>Android, </a:t>
            </a:r>
          </a:p>
          <a:p>
            <a:pPr marL="393700" indent="-342900" algn="l">
              <a:buFont typeface="Arial" panose="020B0604020202020204" pitchFamily="34" charset="0"/>
              <a:buChar char="•"/>
            </a:pPr>
            <a:r>
              <a:rPr lang="en-US" dirty="0"/>
              <a:t>iOS, </a:t>
            </a:r>
          </a:p>
          <a:p>
            <a:pPr marL="393700" indent="-342900" algn="l">
              <a:buFont typeface="Arial" panose="020B0604020202020204" pitchFamily="34" charset="0"/>
              <a:buChar char="•"/>
            </a:pPr>
            <a:r>
              <a:rPr lang="en-US" dirty="0"/>
              <a:t>Linux, </a:t>
            </a:r>
          </a:p>
          <a:p>
            <a:pPr marL="393700" indent="-342900" algn="l">
              <a:buFont typeface="Arial" panose="020B0604020202020204" pitchFamily="34" charset="0"/>
              <a:buChar char="•"/>
            </a:pPr>
            <a:r>
              <a:rPr lang="en-US" dirty="0"/>
              <a:t>macOS, </a:t>
            </a:r>
          </a:p>
          <a:p>
            <a:pPr marL="393700" indent="-342900" algn="l">
              <a:buFont typeface="Arial" panose="020B0604020202020204" pitchFamily="34" charset="0"/>
              <a:buChar char="•"/>
            </a:pPr>
            <a:r>
              <a:rPr lang="en-US" dirty="0"/>
              <a:t>windows, </a:t>
            </a:r>
          </a:p>
          <a:p>
            <a:pPr marL="393700" indent="-342900" algn="l">
              <a:buFont typeface="Arial" panose="020B0604020202020204" pitchFamily="34" charset="0"/>
              <a:buChar char="•"/>
            </a:pPr>
            <a:r>
              <a:rPr lang="en-US" dirty="0"/>
              <a:t>web.</a:t>
            </a:r>
          </a:p>
          <a:p>
            <a:pPr marL="50800" indent="0" algn="l"/>
            <a:r>
              <a:rPr lang="en-US" dirty="0"/>
              <a:t>Needless to say, we decided to continue with Flutter. </a:t>
            </a:r>
          </a:p>
        </p:txBody>
      </p:sp>
      <p:pic>
        <p:nvPicPr>
          <p:cNvPr id="4" name="Picture 3" descr="Flutter – Medium">
            <a:extLst>
              <a:ext uri="{FF2B5EF4-FFF2-40B4-BE49-F238E27FC236}">
                <a16:creationId xmlns:a16="http://schemas.microsoft.com/office/drawing/2014/main" id="{D962A5CB-ACCB-DC99-B1D2-9CB67FCA8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8645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60F1-9EC9-6164-EDE2-3A054A7F9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456" y="109141"/>
            <a:ext cx="3616913" cy="956684"/>
          </a:xfrm>
        </p:spPr>
        <p:txBody>
          <a:bodyPr>
            <a:normAutofit/>
          </a:bodyPr>
          <a:lstStyle/>
          <a:p>
            <a:r>
              <a:rPr lang="en-US" sz="2400"/>
              <a:t>Frontend - Backend communication</a:t>
            </a:r>
          </a:p>
        </p:txBody>
      </p:sp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2ABFF929-A943-3272-7809-8BEA72F36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906" y="2436"/>
            <a:ext cx="5202423" cy="6848767"/>
          </a:xfrm>
          <a:prstGeom prst="rect">
            <a:avLst/>
          </a:prstGeom>
        </p:spPr>
      </p:pic>
      <p:sp>
        <p:nvSpPr>
          <p:cNvPr id="3" name="Left Arrow 2">
            <a:extLst>
              <a:ext uri="{FF2B5EF4-FFF2-40B4-BE49-F238E27FC236}">
                <a16:creationId xmlns:a16="http://schemas.microsoft.com/office/drawing/2014/main" id="{51301804-9AA5-8486-5ED5-DD2ADAF17015}"/>
              </a:ext>
            </a:extLst>
          </p:cNvPr>
          <p:cNvSpPr/>
          <p:nvPr/>
        </p:nvSpPr>
        <p:spPr>
          <a:xfrm rot="1640037">
            <a:off x="4781273" y="3153759"/>
            <a:ext cx="2292101" cy="4076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0016029-A035-A762-2A46-ED5C0967C259}"/>
              </a:ext>
            </a:extLst>
          </p:cNvPr>
          <p:cNvSpPr/>
          <p:nvPr/>
        </p:nvSpPr>
        <p:spPr>
          <a:xfrm>
            <a:off x="4783351" y="5432987"/>
            <a:ext cx="214730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C9CC9-FE75-C9DE-3153-B7ED96B0982E}"/>
              </a:ext>
            </a:extLst>
          </p:cNvPr>
          <p:cNvSpPr txBox="1"/>
          <p:nvPr/>
        </p:nvSpPr>
        <p:spPr>
          <a:xfrm>
            <a:off x="2666007" y="1428904"/>
            <a:ext cx="2486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request: &lt;</a:t>
            </a:r>
            <a:r>
              <a:rPr lang="en-US" dirty="0" err="1"/>
              <a:t>url</a:t>
            </a:r>
            <a:r>
              <a:rPr lang="en-US" dirty="0"/>
              <a:t>&gt;/</a:t>
            </a:r>
            <a:r>
              <a:rPr lang="en-US" dirty="0" err="1"/>
              <a:t>api</a:t>
            </a:r>
            <a:r>
              <a:rPr lang="en-US" dirty="0"/>
              <a:t>/chat</a:t>
            </a:r>
          </a:p>
          <a:p>
            <a:r>
              <a:rPr lang="en-US" dirty="0"/>
              <a:t>body:</a:t>
            </a:r>
          </a:p>
          <a:p>
            <a:r>
              <a:rPr lang="en-US" dirty="0"/>
              <a:t>{ </a:t>
            </a:r>
          </a:p>
          <a:p>
            <a:r>
              <a:rPr lang="en-US" dirty="0"/>
              <a:t>  question: “My friend </a:t>
            </a:r>
            <a:r>
              <a:rPr lang="en-US" dirty="0" err="1"/>
              <a:t>Pampos</a:t>
            </a:r>
            <a:r>
              <a:rPr lang="en-US" dirty="0"/>
              <a:t> punched me today and said some bad words to me”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234F5255-EFDD-8971-BEAD-B8548DB1E483}"/>
              </a:ext>
            </a:extLst>
          </p:cNvPr>
          <p:cNvSpPr/>
          <p:nvPr/>
        </p:nvSpPr>
        <p:spPr>
          <a:xfrm rot="16200000">
            <a:off x="3077251" y="3817158"/>
            <a:ext cx="1327149" cy="249478"/>
          </a:xfrm>
          <a:prstGeom prst="leftArrow">
            <a:avLst>
              <a:gd name="adj1" fmla="val 46467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zure Open AI: Private and Secure “ChatGPT like” experience for  Enterprises. - Ingenium Code">
            <a:extLst>
              <a:ext uri="{FF2B5EF4-FFF2-40B4-BE49-F238E27FC236}">
                <a16:creationId xmlns:a16="http://schemas.microsoft.com/office/drawing/2014/main" id="{51688159-AFC6-98D2-EEBD-006F0DFED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75" y="3357580"/>
            <a:ext cx="1661373" cy="7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i - Free computer icons">
            <a:extLst>
              <a:ext uri="{FF2B5EF4-FFF2-40B4-BE49-F238E27FC236}">
                <a16:creationId xmlns:a16="http://schemas.microsoft.com/office/drawing/2014/main" id="{3E3D36DD-B774-C4E2-7A59-132F8A7A7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906" y="4764478"/>
            <a:ext cx="1516708" cy="151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DAEA2C-BB55-49D5-0A53-828A79F7DC0C}"/>
              </a:ext>
            </a:extLst>
          </p:cNvPr>
          <p:cNvSpPr txBox="1"/>
          <p:nvPr/>
        </p:nvSpPr>
        <p:spPr>
          <a:xfrm>
            <a:off x="4140713" y="6143214"/>
            <a:ext cx="1661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Backend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57AE919-D2C4-D163-0B52-ECB4BF945B05}"/>
              </a:ext>
            </a:extLst>
          </p:cNvPr>
          <p:cNvSpPr/>
          <p:nvPr/>
        </p:nvSpPr>
        <p:spPr>
          <a:xfrm rot="18660593">
            <a:off x="2604060" y="3869303"/>
            <a:ext cx="221631" cy="133251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EF52ABB3-2B68-5FEF-017C-86A76F86C4B4}"/>
              </a:ext>
            </a:extLst>
          </p:cNvPr>
          <p:cNvSpPr/>
          <p:nvPr/>
        </p:nvSpPr>
        <p:spPr>
          <a:xfrm rot="7738230">
            <a:off x="2086176" y="4227468"/>
            <a:ext cx="237137" cy="155287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93CBD-B98D-10C7-6C8E-1929CEB63256}"/>
              </a:ext>
            </a:extLst>
          </p:cNvPr>
          <p:cNvSpPr txBox="1"/>
          <p:nvPr/>
        </p:nvSpPr>
        <p:spPr>
          <a:xfrm>
            <a:off x="182046" y="4391213"/>
            <a:ext cx="1414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Azure’s AI Studio with Chat GPT 3.5 turbo</a:t>
            </a:r>
          </a:p>
        </p:txBody>
      </p:sp>
    </p:spTree>
    <p:extLst>
      <p:ext uri="{BB962C8B-B14F-4D97-AF65-F5344CB8AC3E}">
        <p14:creationId xmlns:p14="http://schemas.microsoft.com/office/powerpoint/2010/main" val="560229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D3104A7D11C046BB2EB4A42A08077C" ma:contentTypeVersion="12" ma:contentTypeDescription="Create a new document." ma:contentTypeScope="" ma:versionID="e0b2ae6795109c73a5d6b9fb255f5c1a">
  <xsd:schema xmlns:xsd="http://www.w3.org/2001/XMLSchema" xmlns:xs="http://www.w3.org/2001/XMLSchema" xmlns:p="http://schemas.microsoft.com/office/2006/metadata/properties" xmlns:ns1="http://schemas.microsoft.com/sharepoint/v3" xmlns:ns2="67934cbc-368c-4aa2-9154-a010a80eea2f" targetNamespace="http://schemas.microsoft.com/office/2006/metadata/properties" ma:root="true" ma:fieldsID="5f62d1ad159adf89b2dc5f8521e9be47" ns1:_="" ns2:_="">
    <xsd:import namespace="http://schemas.microsoft.com/sharepoint/v3"/>
    <xsd:import namespace="67934cbc-368c-4aa2-9154-a010a80eea2f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934cbc-368c-4aa2-9154-a010a80ee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67934cbc-368c-4aa2-9154-a010a80eea2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1325B8C-8D01-40EA-B51A-95AD94EA2421}">
  <ds:schemaRefs>
    <ds:schemaRef ds:uri="67934cbc-368c-4aa2-9154-a010a80eea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357A07C-B765-46E7-B7D9-CD4C4DDD1E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A7B7B1-17DC-4E0B-9A5F-ECA90FEE31FF}">
  <ds:schemaRefs>
    <ds:schemaRef ds:uri="http://schemas.microsoft.com/office/2006/metadata/properties"/>
    <ds:schemaRef ds:uri="67934cbc-368c-4aa2-9154-a010a80eea2f"/>
    <ds:schemaRef ds:uri="http://schemas.microsoft.com/sharepoint/v3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224</Words>
  <Application>Microsoft Office PowerPoint</Application>
  <PresentationFormat>Widescreen</PresentationFormat>
  <Paragraphs>50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Hero Buddy AI-Powered SEL Chatbot</vt:lpstr>
      <vt:lpstr>Who Are We?</vt:lpstr>
      <vt:lpstr>Heroes Made Ltd. - Empowering Young Heroes</vt:lpstr>
      <vt:lpstr>Current Limitations</vt:lpstr>
      <vt:lpstr>Hero Buddy</vt:lpstr>
      <vt:lpstr>Architecture Design</vt:lpstr>
      <vt:lpstr>Chatbot Flow</vt:lpstr>
      <vt:lpstr>Mobile Application</vt:lpstr>
      <vt:lpstr>Frontend - Backend communication</vt:lpstr>
      <vt:lpstr>Website Application</vt:lpstr>
      <vt:lpstr>LLM Models</vt:lpstr>
      <vt:lpstr>Future Work</vt:lpstr>
      <vt:lpstr>Future Work</vt:lpstr>
      <vt:lpstr>Future Work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Considering the flow please make sure your slides will answer following points in the criteria</dc:title>
  <dc:creator>Burak Doluay</dc:creator>
  <cp:lastModifiedBy>Qutaiba Olayyan</cp:lastModifiedBy>
  <cp:revision>313</cp:revision>
  <dcterms:created xsi:type="dcterms:W3CDTF">2020-02-21T09:03:24Z</dcterms:created>
  <dcterms:modified xsi:type="dcterms:W3CDTF">2024-04-17T14:21:47Z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0x0101008ED3104A7D11C046BB2EB4A42A08077C</vt:lpwstr>
  </property>
  <property fmtid="{D5CDD505-2E9C-101B-9397-08002B2CF9AE}" pid="3" name="MediaServiceImageTags">
    <vt:lpwstr/>
  </property>
</Properties>
</file>